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" name="Rectangle 11"/>
          <p:cNvSpPr/>
          <p:nvPr/>
        </p:nvSpPr>
        <p:spPr>
          <a:xfrm flipV="1">
            <a:off x="0" y="6705600"/>
            <a:ext cx="9144000" cy="1981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7"/>
          <p:cNvGrpSpPr/>
          <p:nvPr/>
        </p:nvGrpSpPr>
        <p:grpSpPr>
          <a:xfrm>
            <a:off x="6146800" y="-1"/>
            <a:ext cx="2997200" cy="876301"/>
            <a:chOff x="0" y="0"/>
            <a:chExt cx="2997200" cy="876300"/>
          </a:xfrm>
        </p:grpSpPr>
        <p:sp>
          <p:nvSpPr>
            <p:cNvPr id="24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5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0713"/>
            <a:stretch>
              <a:fillRect/>
            </a:stretch>
          </p:blipFill>
          <p:spPr>
            <a:xfrm>
              <a:off x="406400" y="228600"/>
              <a:ext cx="20574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Rectangle 18"/>
            <p:cNvSpPr/>
            <p:nvPr/>
          </p:nvSpPr>
          <p:spPr>
            <a:xfrm>
              <a:off x="381000" y="190500"/>
              <a:ext cx="2076450" cy="685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28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itle Text"/>
          <p:cNvSpPr txBox="1"/>
          <p:nvPr>
            <p:ph type="title"/>
          </p:nvPr>
        </p:nvSpPr>
        <p:spPr>
          <a:xfrm>
            <a:off x="0" y="1"/>
            <a:ext cx="5486400" cy="914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" name="Rectangle 11"/>
          <p:cNvSpPr/>
          <p:nvPr/>
        </p:nvSpPr>
        <p:spPr>
          <a:xfrm flipV="1">
            <a:off x="0" y="6705600"/>
            <a:ext cx="9144000" cy="1981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" name="Group 7"/>
          <p:cNvGrpSpPr/>
          <p:nvPr/>
        </p:nvGrpSpPr>
        <p:grpSpPr>
          <a:xfrm>
            <a:off x="6146800" y="-1"/>
            <a:ext cx="2997200" cy="876301"/>
            <a:chOff x="0" y="0"/>
            <a:chExt cx="2997200" cy="876300"/>
          </a:xfrm>
        </p:grpSpPr>
        <p:sp>
          <p:nvSpPr>
            <p:cNvPr id="42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3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0713"/>
            <a:stretch>
              <a:fillRect/>
            </a:stretch>
          </p:blipFill>
          <p:spPr>
            <a:xfrm>
              <a:off x="406400" y="228600"/>
              <a:ext cx="20574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Rectangle 18"/>
            <p:cNvSpPr/>
            <p:nvPr/>
          </p:nvSpPr>
          <p:spPr>
            <a:xfrm>
              <a:off x="381000" y="190500"/>
              <a:ext cx="2076450" cy="685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6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 7"/>
          <p:cNvGrpSpPr/>
          <p:nvPr/>
        </p:nvGrpSpPr>
        <p:grpSpPr>
          <a:xfrm>
            <a:off x="6146800" y="-1"/>
            <a:ext cx="2997200" cy="876301"/>
            <a:chOff x="0" y="0"/>
            <a:chExt cx="2997200" cy="876300"/>
          </a:xfrm>
        </p:grpSpPr>
        <p:sp>
          <p:nvSpPr>
            <p:cNvPr id="48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9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0713"/>
            <a:stretch>
              <a:fillRect/>
            </a:stretch>
          </p:blipFill>
          <p:spPr>
            <a:xfrm>
              <a:off x="406400" y="228600"/>
              <a:ext cx="20574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" name="Rectangle 7"/>
            <p:cNvSpPr/>
            <p:nvPr/>
          </p:nvSpPr>
          <p:spPr>
            <a:xfrm>
              <a:off x="381000" y="190500"/>
              <a:ext cx="2076450" cy="685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itle Text"/>
          <p:cNvSpPr txBox="1"/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5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indent="-285750">
              <a:spcBef>
                <a:spcPts val="5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indent="-228600">
              <a:spcBef>
                <a:spcPts val="5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indent="-228600">
              <a:spcBef>
                <a:spcPts val="5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indent="-228600">
              <a:spcBef>
                <a:spcPts val="500"/>
              </a:spcBef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40000">
              <a:srgbClr val="FEFEFE"/>
            </a:gs>
            <a:gs pos="100000">
              <a:srgbClr val="7B7B7B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Rectangle 11"/>
          <p:cNvSpPr/>
          <p:nvPr/>
        </p:nvSpPr>
        <p:spPr>
          <a:xfrm flipV="1">
            <a:off x="0" y="6705600"/>
            <a:ext cx="9144000" cy="198117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7"/>
          <p:cNvGrpSpPr/>
          <p:nvPr/>
        </p:nvGrpSpPr>
        <p:grpSpPr>
          <a:xfrm>
            <a:off x="6146800" y="-1"/>
            <a:ext cx="2997200" cy="876301"/>
            <a:chOff x="0" y="0"/>
            <a:chExt cx="2997200" cy="876300"/>
          </a:xfrm>
        </p:grpSpPr>
        <p:sp>
          <p:nvSpPr>
            <p:cNvPr id="6" name="Rectangle 11"/>
            <p:cNvSpPr/>
            <p:nvPr/>
          </p:nvSpPr>
          <p:spPr>
            <a:xfrm>
              <a:off x="0" y="-1"/>
              <a:ext cx="2997200" cy="838201"/>
            </a:xfrm>
            <a:prstGeom prst="rect">
              <a:avLst/>
            </a:prstGeom>
            <a:solidFill>
              <a:srgbClr val="FF33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7" name="Picture 9" descr="Picture 9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0713"/>
            <a:stretch>
              <a:fillRect/>
            </a:stretch>
          </p:blipFill>
          <p:spPr>
            <a:xfrm>
              <a:off x="406400" y="228600"/>
              <a:ext cx="2057400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" name="Rectangle 18"/>
            <p:cNvSpPr/>
            <p:nvPr/>
          </p:nvSpPr>
          <p:spPr>
            <a:xfrm>
              <a:off x="381000" y="190500"/>
              <a:ext cx="2076450" cy="685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8430260" y="6401179"/>
            <a:ext cx="256541" cy="2754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b="1" sz="1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en-US/docs/Web/HTML/Element/audio" TargetMode="External"/><Relationship Id="rId3" Type="http://schemas.openxmlformats.org/officeDocument/2006/relationships/hyperlink" Target="https://www.w3schools.com/tags/ref_av_dom.asp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3"/>
          <p:cNvSpPr txBox="1"/>
          <p:nvPr/>
        </p:nvSpPr>
        <p:spPr>
          <a:xfrm>
            <a:off x="1194237" y="1062416"/>
            <a:ext cx="6893337" cy="1047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600">
                <a:solidFill>
                  <a:srgbClr val="17375E"/>
                </a:solidFill>
                <a:latin typeface="Copperplate Gothic Bold"/>
                <a:ea typeface="Copperplate Gothic Bold"/>
                <a:cs typeface="Copperplate Gothic Bold"/>
                <a:sym typeface="Copperplate Gothic Bold"/>
              </a:defRPr>
            </a:lvl1pPr>
          </a:lstStyle>
          <a:p>
            <a:pPr/>
            <a:r>
              <a:t>Front End Engineering-I Project</a:t>
            </a:r>
          </a:p>
        </p:txBody>
      </p:sp>
      <p:sp>
        <p:nvSpPr>
          <p:cNvPr id="72" name="TextBox 8"/>
          <p:cNvSpPr txBox="1"/>
          <p:nvPr/>
        </p:nvSpPr>
        <p:spPr>
          <a:xfrm>
            <a:off x="1194237" y="5445223"/>
            <a:ext cx="6807732" cy="664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Chitkara University Institute of Engineering and Technology, </a:t>
            </a:r>
          </a:p>
          <a:p>
            <a:pPr algn="ctr">
              <a:defRPr b="1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Chitkara University, Punjab</a:t>
            </a:r>
          </a:p>
        </p:txBody>
      </p:sp>
      <p:graphicFrame>
        <p:nvGraphicFramePr>
          <p:cNvPr id="73" name="Table 9"/>
          <p:cNvGraphicFramePr/>
          <p:nvPr/>
        </p:nvGraphicFramePr>
        <p:xfrm>
          <a:off x="1148517" y="2414659"/>
          <a:ext cx="6984777" cy="223225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492388"/>
                <a:gridCol w="3492388"/>
              </a:tblGrid>
              <a:tr h="577332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Calibri"/>
                        </a:rPr>
                        <a:t> NAME OF THE STUDENT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sym typeface="Calibri"/>
                        </a:rPr>
                        <a:t>        ROLL NUMBER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3179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RAMANPREET  SAINI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2410990616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3179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SUKHBIR  SINGH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2410990636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43179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SAMARJEET  SINGH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2410990755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595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UDAYVEER  SINGH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2410990640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74" name="TextBox 1"/>
          <p:cNvSpPr txBox="1"/>
          <p:nvPr/>
        </p:nvSpPr>
        <p:spPr>
          <a:xfrm>
            <a:off x="1953423" y="5075892"/>
            <a:ext cx="4623183" cy="34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000"/>
            </a:lvl1pPr>
          </a:lstStyle>
          <a:p>
            <a:pPr/>
            <a:r>
              <a:t>       Faculty Coordinator- Dr Chetna Sharma</a:t>
            </a:r>
          </a:p>
        </p:txBody>
      </p:sp>
    </p:spTree>
  </p:cSld>
  <p:clrMapOvr>
    <a:masterClrMapping/>
  </p:clrMapOvr>
  <p:transition xmlns:p14="http://schemas.microsoft.com/office/powerpoint/2010/main" spd="med" advClick="0" advTm="4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Project Highlights</a:t>
            </a:r>
          </a:p>
        </p:txBody>
      </p:sp>
      <p:sp>
        <p:nvSpPr>
          <p:cNvPr id="113" name="TextBox 3"/>
          <p:cNvSpPr txBox="1"/>
          <p:nvPr/>
        </p:nvSpPr>
        <p:spPr>
          <a:xfrm>
            <a:off x="1684422" y="1194137"/>
            <a:ext cx="5080001" cy="415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      </a:t>
            </a:r>
            <a:r>
              <a:rPr b="1"/>
              <a:t> </a:t>
            </a:r>
            <a:r>
              <a:rPr b="1" sz="2500" u="sng"/>
              <a:t>HTML CODE USED IN THE PROJECT</a:t>
            </a:r>
          </a:p>
        </p:txBody>
      </p:sp>
      <p:pic>
        <p:nvPicPr>
          <p:cNvPr id="11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888" y="1998617"/>
            <a:ext cx="4091626" cy="2860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7143" y="1998617"/>
            <a:ext cx="4344388" cy="2860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cover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Highlights</a:t>
            </a:r>
          </a:p>
        </p:txBody>
      </p:sp>
      <p:sp>
        <p:nvSpPr>
          <p:cNvPr id="118" name="Subtitle 2"/>
          <p:cNvSpPr txBox="1"/>
          <p:nvPr>
            <p:ph type="subTitle" idx="1"/>
          </p:nvPr>
        </p:nvSpPr>
        <p:spPr>
          <a:xfrm>
            <a:off x="52190" y="1079306"/>
            <a:ext cx="9039620" cy="596023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   </a:t>
            </a:r>
            <a:r>
              <a:rPr b="1" u="sng"/>
              <a:t>Script used in the project</a:t>
            </a:r>
          </a:p>
        </p:txBody>
      </p:sp>
      <p:pic>
        <p:nvPicPr>
          <p:cNvPr id="11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34" y="1718741"/>
            <a:ext cx="8753532" cy="4315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" p14:dur="250">
        <p:fad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Highlights</a:t>
            </a:r>
          </a:p>
        </p:txBody>
      </p:sp>
      <p:sp>
        <p:nvSpPr>
          <p:cNvPr id="122" name="TextBox 4"/>
          <p:cNvSpPr txBox="1"/>
          <p:nvPr/>
        </p:nvSpPr>
        <p:spPr>
          <a:xfrm>
            <a:off x="1593383" y="977782"/>
            <a:ext cx="6134806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 u="sng"/>
            </a:lvl1pPr>
          </a:lstStyle>
          <a:p>
            <a:pPr/>
            <a:r>
              <a:t>CSS USED FOR THE BODY OF THE MUSIC PLAYER</a:t>
            </a:r>
          </a:p>
        </p:txBody>
      </p:sp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511" y="1419200"/>
            <a:ext cx="5048251" cy="472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0112" y="1628799"/>
            <a:ext cx="2886076" cy="164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4907" y="3861048"/>
            <a:ext cx="2914651" cy="1447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cover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Highlights</a:t>
            </a:r>
          </a:p>
        </p:txBody>
      </p:sp>
      <p:sp>
        <p:nvSpPr>
          <p:cNvPr id="128" name="Content Placeholder 2"/>
          <p:cNvSpPr txBox="1"/>
          <p:nvPr>
            <p:ph type="body" idx="1"/>
          </p:nvPr>
        </p:nvSpPr>
        <p:spPr>
          <a:xfrm>
            <a:off x="0" y="868542"/>
            <a:ext cx="9144000" cy="590465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               </a:t>
            </a:r>
            <a:r>
              <a:rPr b="1" u="sng"/>
              <a:t>CSS USED FOR THE MUSIC PLAYER AND BUTTONS</a:t>
            </a:r>
          </a:p>
        </p:txBody>
      </p:sp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046" y="1412775"/>
            <a:ext cx="4486276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046" y="4187449"/>
            <a:ext cx="4516277" cy="2173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4393" y="1422300"/>
            <a:ext cx="2571751" cy="2266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icture 5" descr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9630" y="4083446"/>
            <a:ext cx="2581276" cy="2381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cove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Highlights</a:t>
            </a:r>
          </a:p>
        </p:txBody>
      </p:sp>
      <p:sp>
        <p:nvSpPr>
          <p:cNvPr id="135" name="TextBox 3"/>
          <p:cNvSpPr txBox="1"/>
          <p:nvPr/>
        </p:nvSpPr>
        <p:spPr>
          <a:xfrm>
            <a:off x="4545712" y="2924943"/>
            <a:ext cx="4469083" cy="150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This is the @media tag we have used to make </a:t>
            </a:r>
          </a:p>
          <a:p>
            <a:pPr/>
            <a:r>
              <a:t>Our music player functional on various devices </a:t>
            </a:r>
          </a:p>
          <a:p>
            <a:pPr/>
            <a:r>
              <a:t>With different screen size , This is how </a:t>
            </a:r>
          </a:p>
          <a:p>
            <a:pPr/>
            <a:r>
              <a:t>Our project is responsive for different</a:t>
            </a:r>
          </a:p>
          <a:p>
            <a:pPr/>
            <a:r>
              <a:t>Devices.</a:t>
            </a:r>
          </a:p>
        </p:txBody>
      </p:sp>
      <p:pic>
        <p:nvPicPr>
          <p:cNvPr id="1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648" y="1052736"/>
            <a:ext cx="2592289" cy="5429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" p14:dur="250">
        <p:fad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Login Page</a:t>
            </a:r>
          </a:p>
        </p:txBody>
      </p:sp>
      <p:pic>
        <p:nvPicPr>
          <p:cNvPr id="139" name="Content Placeholder 16" descr="Content Placeholder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3608" y="1557590"/>
            <a:ext cx="3460344" cy="37428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Arrow: Right 17"/>
          <p:cNvSpPr/>
          <p:nvPr/>
        </p:nvSpPr>
        <p:spPr>
          <a:xfrm rot="10800000">
            <a:off x="4067943" y="2996951"/>
            <a:ext cx="1152129" cy="2160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21365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1" name="Picture 18" descr="Picture 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8686" y="3632734"/>
            <a:ext cx="1182729" cy="27434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22"/>
          <p:cNvSpPr txBox="1"/>
          <p:nvPr/>
        </p:nvSpPr>
        <p:spPr>
          <a:xfrm>
            <a:off x="5253502" y="2868996"/>
            <a:ext cx="3569627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Enter</a:t>
            </a:r>
            <a:r>
              <a:rPr sz="1800"/>
              <a:t> </a:t>
            </a:r>
            <a:r>
              <a:t>Your</a:t>
            </a:r>
            <a:r>
              <a:rPr sz="1800"/>
              <a:t> </a:t>
            </a:r>
            <a:r>
              <a:t>Username</a:t>
            </a:r>
            <a:r>
              <a:rPr sz="1800"/>
              <a:t> </a:t>
            </a:r>
            <a:r>
              <a:t>Here</a:t>
            </a:r>
          </a:p>
        </p:txBody>
      </p:sp>
      <p:sp>
        <p:nvSpPr>
          <p:cNvPr id="143" name="TextBox 23"/>
          <p:cNvSpPr txBox="1"/>
          <p:nvPr/>
        </p:nvSpPr>
        <p:spPr>
          <a:xfrm>
            <a:off x="5253502" y="3539073"/>
            <a:ext cx="3580969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Enter Your Password Here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" p14:dur="250">
        <p:fad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Features of Music Player</a:t>
            </a:r>
          </a:p>
        </p:txBody>
      </p:sp>
      <p:pic>
        <p:nvPicPr>
          <p:cNvPr id="146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3" y="1484784"/>
            <a:ext cx="1701796" cy="388843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Box 5"/>
          <p:cNvSpPr txBox="1"/>
          <p:nvPr/>
        </p:nvSpPr>
        <p:spPr>
          <a:xfrm>
            <a:off x="729287" y="1023119"/>
            <a:ext cx="2212818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Menu Bar</a:t>
            </a:r>
          </a:p>
        </p:txBody>
      </p:sp>
      <p:pic>
        <p:nvPicPr>
          <p:cNvPr id="148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4740" y="1484783"/>
            <a:ext cx="1701716" cy="452596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8"/>
          <p:cNvSpPr txBox="1"/>
          <p:nvPr/>
        </p:nvSpPr>
        <p:spPr>
          <a:xfrm>
            <a:off x="6715051" y="1023682"/>
            <a:ext cx="2383230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Trending Section</a:t>
            </a:r>
          </a:p>
        </p:txBody>
      </p:sp>
      <p:pic>
        <p:nvPicPr>
          <p:cNvPr id="150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93233" y="1412775"/>
            <a:ext cx="2209831" cy="427148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Box 11"/>
          <p:cNvSpPr txBox="1"/>
          <p:nvPr/>
        </p:nvSpPr>
        <p:spPr>
          <a:xfrm>
            <a:off x="3847508" y="889555"/>
            <a:ext cx="2212817" cy="44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Player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" p14:dur="25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8" grpId="2"/>
      <p:bldP build="whole" bldLvl="1" animBg="1" rev="0" advAuto="0" spid="150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project look</a:t>
            </a:r>
          </a:p>
        </p:txBody>
      </p:sp>
      <p:pic>
        <p:nvPicPr>
          <p:cNvPr id="154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09" y="1339800"/>
            <a:ext cx="8835381" cy="4178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circl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 Mode of Music Player</a:t>
            </a:r>
          </a:p>
        </p:txBody>
      </p:sp>
      <p:pic>
        <p:nvPicPr>
          <p:cNvPr id="15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788" y="1380018"/>
            <a:ext cx="8684425" cy="4097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" p14:dur="250">
        <p:fad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60" name="Rectangle 2"/>
          <p:cNvSpPr txBox="1"/>
          <p:nvPr/>
        </p:nvSpPr>
        <p:spPr>
          <a:xfrm>
            <a:off x="109380" y="932956"/>
            <a:ext cx="9052561" cy="623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The development of the simple music player was a valuable learning experience for the team, allowing us to explore the integration of core web technologies such as </a:t>
            </a:r>
            <a:r>
              <a:rPr b="1"/>
              <a:t>HTML,</a:t>
            </a:r>
            <a:r>
              <a:t> </a:t>
            </a:r>
            <a:r>
              <a:rPr b="1"/>
              <a:t>CSS, JAVASCRIPT</a:t>
            </a:r>
            <a:r>
              <a:t>.</a:t>
            </a:r>
          </a:p>
          <a:p>
            <a:pPr>
              <a:defRPr sz="2000" u="sng"/>
            </a:pPr>
          </a:p>
          <a:p>
            <a:pPr>
              <a:defRPr b="1" sz="2400" u="sng"/>
            </a:pPr>
            <a:r>
              <a:t>Key Points:</a:t>
            </a:r>
          </a:p>
          <a:p>
            <a:pPr>
              <a:defRPr b="1" sz="2000"/>
            </a:pPr>
          </a:p>
          <a:p>
            <a:pPr>
              <a:defRPr b="1" sz="2000"/>
            </a:pPr>
            <a:r>
              <a:t>Basic Features</a:t>
            </a:r>
            <a:r>
              <a:rPr b="0"/>
              <a:t>: The music player successfully includes play, pause, stop, and progress tracking functionality, making it easy for users to interact with audio files.</a:t>
            </a:r>
            <a:endParaRPr b="0"/>
          </a:p>
          <a:p>
            <a:pPr>
              <a:defRPr b="1" sz="2000"/>
            </a:pPr>
            <a:r>
              <a:t>Responsive Design</a:t>
            </a:r>
            <a:r>
              <a:rPr b="0"/>
              <a:t>: CSS ensured that the player is adaptable to various screen sizes and devices.</a:t>
            </a:r>
            <a:endParaRPr b="0"/>
          </a:p>
          <a:p>
            <a:pPr>
              <a:defRPr b="1" sz="2000"/>
            </a:pPr>
            <a:r>
              <a:t>Flexibility: </a:t>
            </a:r>
            <a:r>
              <a:rPr b="0"/>
              <a:t>The music player supports various audio formats like mp3, WAV etc.</a:t>
            </a:r>
            <a:endParaRPr b="0"/>
          </a:p>
          <a:p>
            <a:pPr>
              <a:defRPr sz="2000"/>
            </a:pPr>
          </a:p>
          <a:p>
            <a:pPr>
              <a:defRPr b="1" sz="2400" u="sng"/>
            </a:pPr>
            <a:r>
              <a:t>Team’s Main Takeaways:</a:t>
            </a:r>
          </a:p>
          <a:p>
            <a:pPr>
              <a:lnSpc>
                <a:spcPct val="60000"/>
              </a:lnSpc>
              <a:defRPr b="1" sz="2400" u="sng"/>
            </a:pPr>
          </a:p>
          <a:p>
            <a:pPr>
              <a:defRPr sz="2000"/>
            </a:pPr>
            <a:r>
              <a:t>1-Understanding the fundamentals of audio control using JavaScript.</a:t>
            </a:r>
          </a:p>
          <a:p>
            <a:pPr>
              <a:defRPr sz="2000"/>
            </a:pPr>
            <a:r>
              <a:t>2-Gaining experience in designing responsive web elements using CSS.</a:t>
            </a:r>
          </a:p>
          <a:p>
            <a:pPr>
              <a:defRPr sz="2000"/>
            </a:pPr>
            <a:r>
              <a:t>3-The importance of user interface simplicity for better user experience.</a:t>
            </a:r>
          </a:p>
          <a:p>
            <a:pPr>
              <a:defRPr sz="2000"/>
            </a:pPr>
            <a:r>
              <a:t>4-Realising the potential for future enhancements and expansion of this basic project.</a:t>
            </a:r>
          </a:p>
          <a:p>
            <a:pPr>
              <a:defRPr sz="20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push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Table of Contents</a:t>
            </a:r>
          </a:p>
        </p:txBody>
      </p:sp>
      <p:sp>
        <p:nvSpPr>
          <p:cNvPr id="77" name="TextBox 2"/>
          <p:cNvSpPr txBox="1"/>
          <p:nvPr/>
        </p:nvSpPr>
        <p:spPr>
          <a:xfrm>
            <a:off x="369248" y="980728"/>
            <a:ext cx="6821328" cy="603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Introduction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Problem Statement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Technical Details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Key Features 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Project Highlights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Bonus Feature(optional)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Conclusion</a:t>
            </a: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buSzPct val="100000"/>
              <a:buFont typeface="Arial"/>
              <a:buChar char="•"/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References/Links used</a:t>
            </a:r>
          </a:p>
          <a:p>
            <a:pPr>
              <a:buSzPct val="100000"/>
              <a:buFont typeface="Arial"/>
              <a:buChar char="•"/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4000" p14:dur="250">
        <p:fad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References/Links used</a:t>
            </a:r>
          </a:p>
        </p:txBody>
      </p:sp>
      <p:sp>
        <p:nvSpPr>
          <p:cNvPr id="163" name="Rectangle 2"/>
          <p:cNvSpPr txBox="1"/>
          <p:nvPr/>
        </p:nvSpPr>
        <p:spPr>
          <a:xfrm>
            <a:off x="441255" y="1196751"/>
            <a:ext cx="8045465" cy="4637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3200"/>
            </a:pPr>
            <a:r>
              <a:t>MDN Web Docs</a:t>
            </a:r>
            <a:r>
              <a:rPr b="0"/>
              <a:t> – HTML &lt;audio&gt; Element</a:t>
            </a:r>
            <a:endParaRPr b="0"/>
          </a:p>
          <a:p>
            <a:pPr>
              <a:defRPr sz="2800">
                <a:solidFill>
                  <a:srgbClr val="7030A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https://developer.mozilla.org/en-US/docs/Web/HTML/Element/audio</a:t>
            </a:r>
          </a:p>
          <a:p>
            <a:pPr>
              <a:defRPr sz="3200"/>
            </a:pPr>
            <a:br>
              <a:rPr sz="2800">
                <a:solidFill>
                  <a:srgbClr val="7030A0"/>
                </a:solidFill>
              </a:rPr>
            </a:br>
            <a:r>
              <a:rPr b="1"/>
              <a:t>W3Schools</a:t>
            </a:r>
            <a:r>
              <a:t> – </a:t>
            </a:r>
            <a:r>
              <a:rPr sz="2800"/>
              <a:t>HTML Audio/Video DOM Reference</a:t>
            </a:r>
            <a:br>
              <a:rPr sz="2800"/>
            </a:br>
            <a:r>
              <a:rPr sz="2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https://www.w3schools.com/tags/ref_av_dom.asp</a:t>
            </a:r>
            <a:endParaRPr sz="2800">
              <a:solidFill>
                <a:srgbClr val="7030A0"/>
              </a:solidFill>
            </a:endParaRPr>
          </a:p>
          <a:p>
            <a:pPr>
              <a:defRPr sz="2800">
                <a:solidFill>
                  <a:srgbClr val="7030A0"/>
                </a:solidFill>
              </a:defRPr>
            </a:pPr>
          </a:p>
          <a:p>
            <a:pPr>
              <a:defRPr b="1" sz="3200"/>
            </a:pPr>
            <a:r>
              <a:t>CSS-Tricks</a:t>
            </a:r>
            <a:r>
              <a:rPr b="0"/>
              <a:t> – Styling Input Range</a:t>
            </a:r>
            <a:endParaRPr b="0"/>
          </a:p>
          <a:p>
            <a:pPr>
              <a:defRPr sz="3200"/>
            </a:pPr>
          </a:p>
          <a:p>
            <a:pPr>
              <a:defRPr sz="3200" u="sng">
                <a:solidFill>
                  <a:srgbClr val="002060"/>
                </a:solidFill>
              </a:defRPr>
            </a:pPr>
            <a:r>
              <a:t>https://css-tricks.com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push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Box 1"/>
          <p:cNvSpPr txBox="1"/>
          <p:nvPr/>
        </p:nvSpPr>
        <p:spPr>
          <a:xfrm>
            <a:off x="3501088" y="1124742"/>
            <a:ext cx="5597193" cy="227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7200">
                <a:latin typeface="Franklin Gothic Heavy"/>
                <a:ea typeface="Franklin Gothic Heavy"/>
                <a:cs typeface="Franklin Gothic Heavy"/>
                <a:sym typeface="Franklin Gothic Heavy"/>
              </a:defRPr>
            </a:pPr>
            <a:r>
              <a:t>        </a:t>
            </a:r>
          </a:p>
          <a:p>
            <a:pPr>
              <a:defRPr b="1" sz="7200">
                <a:latin typeface="Franklin Gothic Heavy"/>
                <a:ea typeface="Franklin Gothic Heavy"/>
                <a:cs typeface="Franklin Gothic Heavy"/>
                <a:sym typeface="Franklin Gothic Heavy"/>
              </a:defRPr>
            </a:pPr>
            <a:r>
              <a:t>     </a:t>
            </a:r>
          </a:p>
        </p:txBody>
      </p:sp>
      <p:pic>
        <p:nvPicPr>
          <p:cNvPr id="16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95" y="908720"/>
            <a:ext cx="9036496" cy="5647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irc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"/>
          <p:cNvSpPr txBox="1"/>
          <p:nvPr/>
        </p:nvSpPr>
        <p:spPr>
          <a:xfrm>
            <a:off x="135476" y="964336"/>
            <a:ext cx="8873048" cy="609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b="1" sz="2400" u="sng"/>
            </a:pPr>
            <a:r>
              <a:t>Project Title</a:t>
            </a:r>
            <a:r>
              <a:rPr u="none"/>
              <a:t>: </a:t>
            </a:r>
            <a:r>
              <a:rPr b="0" u="none"/>
              <a:t>Music Player</a:t>
            </a:r>
            <a:endParaRPr b="0" u="none"/>
          </a:p>
          <a:p>
            <a:pPr>
              <a:defRPr sz="2400"/>
            </a:pPr>
          </a:p>
          <a:p>
            <a:pPr>
              <a:defRPr b="1" u="sng"/>
            </a:pPr>
            <a:r>
              <a:t>Objective</a:t>
            </a:r>
            <a:r>
              <a:rPr u="none"/>
              <a:t>:</a:t>
            </a:r>
            <a:r>
              <a:rPr b="0" u="none"/>
              <a:t> To create a user-friendly web-based music player using HTML, CSS, JAVASCRIPT.</a:t>
            </a:r>
            <a:endParaRPr b="0" u="none"/>
          </a:p>
          <a:p>
            <a:pPr/>
          </a:p>
          <a:p>
            <a:pPr/>
            <a:r>
              <a:t>Our project is a </a:t>
            </a:r>
            <a:r>
              <a:rPr b="1"/>
              <a:t>Music Player</a:t>
            </a:r>
            <a:r>
              <a:t> built using HTML, CSS, Javascript. It allows users to play and pause an audio file, as well as seek through the track using a progress bar. The player is small in size and styled with basic, responsive CSS for easy integration through websites. Javascript allows to adjust audio and switching b/w tracks. It Provides control over multimedia elements.</a:t>
            </a:r>
            <a:endParaRPr b="1"/>
          </a:p>
          <a:p>
            <a:pPr>
              <a:defRPr b="1"/>
            </a:pPr>
          </a:p>
          <a:p>
            <a:pPr>
              <a:defRPr b="1" u="sng"/>
            </a:pPr>
            <a:r>
              <a:t>Features:</a:t>
            </a:r>
          </a:p>
          <a:p>
            <a:pPr>
              <a:buSzPct val="100000"/>
              <a:buChar char="•"/>
            </a:pPr>
            <a:r>
              <a:t>Play, pause, and stop audio functionality.</a:t>
            </a:r>
          </a:p>
          <a:p>
            <a:pPr>
              <a:buSzPct val="100000"/>
              <a:buChar char="•"/>
            </a:pPr>
            <a:r>
              <a:t>Interactive progress bar for tracking and seeking the audio position.</a:t>
            </a:r>
          </a:p>
          <a:p>
            <a:pPr/>
          </a:p>
          <a:p>
            <a:pPr>
              <a:defRPr b="1" u="sng"/>
            </a:pPr>
            <a:r>
              <a:t>Technologies Used:</a:t>
            </a:r>
          </a:p>
          <a:p>
            <a:pPr>
              <a:buSzPct val="100000"/>
              <a:buChar char="•"/>
            </a:pPr>
            <a:r>
              <a:t>HTML for structure, CSS for styling and layout, Javascript for making web pages interactive.</a:t>
            </a:r>
          </a:p>
          <a:p>
            <a:pPr/>
          </a:p>
          <a:p>
            <a:pPr>
              <a:defRPr b="1" u="sng"/>
            </a:pPr>
            <a:r>
              <a:t>Outcome</a:t>
            </a:r>
            <a:r>
              <a:rPr b="0"/>
              <a:t>:</a:t>
            </a:r>
            <a:r>
              <a:rPr b="0" u="none"/>
              <a:t> A functional, lightweight music player that provides basic playback controls and enhances user experience on the web </a:t>
            </a:r>
            <a:r>
              <a:rPr b="0" sz="2400" u="none"/>
              <a:t>. </a:t>
            </a:r>
          </a:p>
        </p:txBody>
      </p:sp>
      <p:sp>
        <p:nvSpPr>
          <p:cNvPr id="80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81" name="Rectangle 2"/>
          <p:cNvSpPr txBox="1"/>
          <p:nvPr/>
        </p:nvSpPr>
        <p:spPr>
          <a:xfrm>
            <a:off x="-448677" y="81422"/>
            <a:ext cx="2311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push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Problem Statement</a:t>
            </a:r>
          </a:p>
        </p:txBody>
      </p:sp>
      <p:sp>
        <p:nvSpPr>
          <p:cNvPr id="84" name="Rectangle 2"/>
          <p:cNvSpPr txBox="1"/>
          <p:nvPr/>
        </p:nvSpPr>
        <p:spPr>
          <a:xfrm>
            <a:off x="45719" y="867275"/>
            <a:ext cx="9052561" cy="5877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/>
            </a:pPr>
            <a:r>
              <a:t>We came up with this project because it seems that established music players had some drawbacks which could be rectified for better user experience :</a:t>
            </a:r>
          </a:p>
          <a:p>
            <a:pPr>
              <a:defRPr sz="2000"/>
            </a:pPr>
          </a:p>
          <a:p>
            <a:pPr>
              <a:defRPr b="1" sz="2000" u="sng"/>
            </a:pPr>
            <a:r>
              <a:t>Complex User Interfaces:</a:t>
            </a:r>
          </a:p>
          <a:p>
            <a:pPr lvl="1">
              <a:defRPr sz="2000"/>
            </a:pPr>
            <a:r>
              <a:t>Most modern music players come with overwhelming interfaces, which can be difficult for users seeking a minimalist and easy-to-navigate experience.</a:t>
            </a:r>
          </a:p>
          <a:p>
            <a:pPr>
              <a:defRPr b="1" sz="2000" u="sng"/>
            </a:pPr>
            <a:r>
              <a:t>Resource-Intensive Players:</a:t>
            </a:r>
          </a:p>
          <a:p>
            <a:pPr lvl="1">
              <a:defRPr sz="2000"/>
            </a:pPr>
            <a:r>
              <a:t>Many players consume a significant amount of system resources, impacting the performance on low-end devices.</a:t>
            </a:r>
          </a:p>
          <a:p>
            <a:pPr>
              <a:defRPr b="1" sz="2000" u="sng"/>
            </a:pPr>
            <a:r>
              <a:t>Charging premium :</a:t>
            </a:r>
          </a:p>
          <a:p>
            <a:pPr>
              <a:defRPr b="1" sz="2000"/>
            </a:pPr>
            <a:r>
              <a:t> </a:t>
            </a:r>
            <a:r>
              <a:rPr b="0"/>
              <a:t>        Companies like Spotify charges a subscription to unlock some  premium features </a:t>
            </a:r>
            <a:endParaRPr b="0"/>
          </a:p>
          <a:p>
            <a:pPr>
              <a:defRPr sz="2000"/>
            </a:pPr>
            <a:r>
              <a:t>          and to play songs at better quality          </a:t>
            </a:r>
          </a:p>
          <a:p>
            <a:pPr>
              <a:defRPr b="1" sz="2000" u="sng"/>
            </a:pPr>
            <a:r>
              <a:t>Customization for Personal Projects:</a:t>
            </a:r>
          </a:p>
          <a:p>
            <a:pPr lvl="1">
              <a:defRPr sz="2000"/>
            </a:pPr>
            <a:r>
              <a:t>There is a need for a customizable music player that can be integrated into personal projects or websites with ease, fulfilling basic requirements without unnecessary complexity.</a:t>
            </a:r>
          </a:p>
          <a:p>
            <a:pPr>
              <a:defRPr b="1" sz="2000" u="sng"/>
            </a:pPr>
            <a:r>
              <a:t>Advertisements for revenues:</a:t>
            </a:r>
          </a:p>
          <a:p>
            <a:pPr>
              <a:defRPr sz="2000"/>
            </a:pPr>
            <a:r>
              <a:t>        Offcourse  companies run advertisements to make profits and get back their </a:t>
            </a:r>
          </a:p>
          <a:p>
            <a:pPr>
              <a:defRPr sz="2000"/>
            </a:pPr>
            <a:r>
              <a:t>        development cost which could be very annoying for an user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pull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Problems to be addressed</a:t>
            </a:r>
          </a:p>
        </p:txBody>
      </p:sp>
      <p:pic>
        <p:nvPicPr>
          <p:cNvPr id="87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64" y="908720"/>
            <a:ext cx="2250976" cy="4032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7783" y="1070248"/>
            <a:ext cx="3525294" cy="5023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5745" y="2492896"/>
            <a:ext cx="2592289" cy="4077073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TextBox 11"/>
          <p:cNvSpPr txBox="1"/>
          <p:nvPr/>
        </p:nvSpPr>
        <p:spPr>
          <a:xfrm>
            <a:off x="42031" y="5229199"/>
            <a:ext cx="2123701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Example of a complex</a:t>
            </a:r>
          </a:p>
          <a:p>
            <a:pPr/>
            <a:r>
              <a:t>User interface</a:t>
            </a:r>
          </a:p>
        </p:txBody>
      </p:sp>
      <p:sp>
        <p:nvSpPr>
          <p:cNvPr id="91" name="TextBox 12"/>
          <p:cNvSpPr txBox="1"/>
          <p:nvPr/>
        </p:nvSpPr>
        <p:spPr>
          <a:xfrm>
            <a:off x="2673504" y="6100765"/>
            <a:ext cx="3429333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Pay premium price to unlock better </a:t>
            </a:r>
          </a:p>
          <a:p>
            <a:pPr/>
            <a:r>
              <a:t>features</a:t>
            </a:r>
          </a:p>
        </p:txBody>
      </p:sp>
      <p:sp>
        <p:nvSpPr>
          <p:cNvPr id="92" name="TextBox 13"/>
          <p:cNvSpPr txBox="1"/>
          <p:nvPr/>
        </p:nvSpPr>
        <p:spPr>
          <a:xfrm>
            <a:off x="6705951" y="1700808"/>
            <a:ext cx="2301626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AD In between songs to</a:t>
            </a:r>
          </a:p>
          <a:p>
            <a:pPr/>
            <a:r>
              <a:t>Ruin user experience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cover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xfrm>
            <a:off x="7039" y="-19050"/>
            <a:ext cx="5486401" cy="91440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r>
              <a:t>Technical Details</a:t>
            </a:r>
          </a:p>
        </p:txBody>
      </p:sp>
      <p:sp>
        <p:nvSpPr>
          <p:cNvPr id="95" name="Subtitle 2"/>
          <p:cNvSpPr txBox="1"/>
          <p:nvPr>
            <p:ph type="subTitle" idx="1"/>
          </p:nvPr>
        </p:nvSpPr>
        <p:spPr>
          <a:xfrm>
            <a:off x="56314" y="885986"/>
            <a:ext cx="9144001" cy="5904657"/>
          </a:xfrm>
          <a:prstGeom prst="rect">
            <a:avLst/>
          </a:prstGeom>
        </p:spPr>
        <p:txBody>
          <a:bodyPr/>
          <a:lstStyle/>
          <a:p>
            <a:pPr algn="l">
              <a:spcBef>
                <a:spcPts val="500"/>
              </a:spcBef>
              <a:defRPr b="1" sz="2400" u="sng">
                <a:solidFill>
                  <a:srgbClr val="000000"/>
                </a:solidFill>
              </a:defRPr>
            </a:pPr>
            <a:r>
              <a:t>HTML Structure</a:t>
            </a:r>
            <a:r>
              <a:rPr b="0"/>
              <a:t>:</a:t>
            </a:r>
            <a:endParaRPr b="0"/>
          </a:p>
          <a:p>
            <a:pPr algn="l"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1-Uses the &lt;audio&gt; element to embed an audio file.</a:t>
            </a:r>
          </a:p>
          <a:p>
            <a:pPr algn="l"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2-Includes dummy buttons for play, pause, and stop controls using &lt;button&gt; tags.</a:t>
            </a:r>
          </a:p>
          <a:p>
            <a:pPr algn="l"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3-A &lt;input type="range"&gt; element serves as the progress bar.</a:t>
            </a:r>
          </a:p>
          <a:p>
            <a:pPr algn="l">
              <a:defRPr sz="2000">
                <a:solidFill>
                  <a:srgbClr val="000000"/>
                </a:solidFill>
              </a:defRPr>
            </a:pPr>
          </a:p>
          <a:p>
            <a:pPr algn="l">
              <a:spcBef>
                <a:spcPts val="500"/>
              </a:spcBef>
              <a:defRPr b="1" sz="2400" u="sng">
                <a:solidFill>
                  <a:srgbClr val="000000"/>
                </a:solidFill>
              </a:defRPr>
            </a:pPr>
            <a:r>
              <a:t>CSS Styling</a:t>
            </a:r>
            <a:r>
              <a:rPr b="0"/>
              <a:t>:</a:t>
            </a:r>
            <a:endParaRPr b="0"/>
          </a:p>
          <a:p>
            <a:pPr algn="l"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1-Styles buttons and the player container with CSS for a clean and minimalistic look.</a:t>
            </a:r>
          </a:p>
          <a:p>
            <a:pPr algn="l"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2-Ensures responsiveness, making the player adaptable to various screen sizes.</a:t>
            </a:r>
          </a:p>
          <a:p>
            <a:pPr algn="l"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3-Dummy play/pause/stop button for clean and better looks.</a:t>
            </a:r>
          </a:p>
          <a:p>
            <a:pPr algn="l">
              <a:spcBef>
                <a:spcPts val="500"/>
              </a:spcBef>
              <a:defRPr b="1" sz="2000" u="sng">
                <a:solidFill>
                  <a:srgbClr val="000000"/>
                </a:solidFill>
              </a:defRPr>
            </a:pPr>
          </a:p>
          <a:p>
            <a:pPr algn="l">
              <a:spcBef>
                <a:spcPts val="500"/>
              </a:spcBef>
              <a:defRPr b="1" sz="2000" u="sng">
                <a:solidFill>
                  <a:srgbClr val="000000"/>
                </a:solidFill>
              </a:defRPr>
            </a:pPr>
            <a:r>
              <a:t>JAVASCRIPT:</a:t>
            </a:r>
          </a:p>
          <a:p>
            <a:pPr algn="l">
              <a:spcBef>
                <a:spcPts val="500"/>
              </a:spcBef>
              <a:defRPr sz="2000">
                <a:solidFill>
                  <a:srgbClr val="000000"/>
                </a:solidFill>
              </a:defRPr>
            </a:pPr>
            <a:r>
              <a:t>1-Used to make the music player respond to user interactions and track audio progress.</a:t>
            </a:r>
          </a:p>
          <a:p>
            <a:pPr algn="l">
              <a:spcBef>
                <a:spcPts val="500"/>
              </a:spcBef>
              <a:defRPr sz="2000">
                <a:solidFill>
                  <a:srgbClr val="000000"/>
                </a:solidFill>
              </a:defRPr>
            </a:pPr>
            <a:r>
              <a:t>2-document.getElementById  used to select an HTML element by its unique id attribute.</a:t>
            </a:r>
          </a:p>
          <a:p>
            <a:pPr algn="l">
              <a:spcBef>
                <a:spcPts val="500"/>
              </a:spcBef>
              <a:defRPr sz="2000">
                <a:solidFill>
                  <a:srgbClr val="000000"/>
                </a:solidFill>
              </a:defRPr>
            </a:pPr>
            <a:r>
              <a:t>3-Makes dummy play/pause/stop button working.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4000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Key Features</a:t>
            </a:r>
          </a:p>
        </p:txBody>
      </p:sp>
      <p:sp>
        <p:nvSpPr>
          <p:cNvPr id="98" name="Rectangle 1"/>
          <p:cNvSpPr txBox="1"/>
          <p:nvPr/>
        </p:nvSpPr>
        <p:spPr>
          <a:xfrm>
            <a:off x="225231" y="-594264"/>
            <a:ext cx="8693538" cy="701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>
              <a:buSzPct val="100000"/>
              <a:buChar char="•"/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buSzPct val="100000"/>
              <a:buChar char="•"/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buSzPct val="100000"/>
              <a:buChar char="•"/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  <a:r>
              <a:t>We have added the following features to make our music player more appealing and interactive</a:t>
            </a:r>
          </a:p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buSzPct val="100000"/>
              <a:buChar char="•"/>
              <a:defRPr b="1" u="sng">
                <a:latin typeface="+mn-lt"/>
                <a:ea typeface="+mn-ea"/>
                <a:cs typeface="+mn-cs"/>
                <a:sym typeface="Arial"/>
              </a:defRPr>
            </a:pPr>
            <a:r>
              <a:t>Play/Pause/Stop Controls 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Essential buttons like Play , Pause , Stop which provides the basic interaction needed for a music player.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buSzPct val="100000"/>
              <a:buChar char="•"/>
              <a:defRPr b="1" u="sng">
                <a:latin typeface="+mn-lt"/>
                <a:ea typeface="+mn-ea"/>
                <a:cs typeface="+mn-cs"/>
                <a:sym typeface="Arial"/>
              </a:defRPr>
            </a:pPr>
            <a:r>
              <a:t>Responsive and Simple User Interface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A clean and intuitive layout with CSS ,according to users personal choice he can make changes in CSS code according to his preference moreover UI is responsive.</a:t>
            </a:r>
          </a:p>
          <a:p>
            <a:pPr>
              <a:buSzPct val="100000"/>
              <a:buChar char="•"/>
              <a:defRPr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buSzPct val="100000"/>
              <a:buChar char="•"/>
              <a:defRPr b="1" u="sng">
                <a:latin typeface="+mn-lt"/>
                <a:ea typeface="+mn-ea"/>
                <a:cs typeface="+mn-cs"/>
                <a:sym typeface="Arial"/>
              </a:defRPr>
            </a:pPr>
            <a:r>
              <a:t>Audio Format Compatibility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We have ensured that player should support common audio formats like MP3 to ensure the widest usability for various audio files.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buSzPct val="100000"/>
              <a:buChar char="•"/>
              <a:defRPr b="1" u="sng">
                <a:latin typeface="+mn-lt"/>
                <a:ea typeface="+mn-ea"/>
                <a:cs typeface="+mn-cs"/>
                <a:sym typeface="Arial"/>
              </a:defRPr>
            </a:pPr>
            <a:r>
              <a:t>Browser Compatibility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Moreover the music player works across different browsers, ensuring accessibility to a broad audience.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 p14:dur="120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ouble-click to ed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b="0" sz="3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         </a:t>
            </a:r>
          </a:p>
        </p:txBody>
      </p:sp>
      <p:sp>
        <p:nvSpPr>
          <p:cNvPr id="101" name="• Theme Toggle…"/>
          <p:cNvSpPr txBox="1"/>
          <p:nvPr>
            <p:ph type="subTitle" idx="1"/>
          </p:nvPr>
        </p:nvSpPr>
        <p:spPr>
          <a:xfrm>
            <a:off x="17521" y="946568"/>
            <a:ext cx="9271001" cy="6350001"/>
          </a:xfrm>
          <a:prstGeom prst="rect">
            <a:avLst/>
          </a:prstGeom>
        </p:spPr>
        <p:txBody>
          <a:bodyPr/>
          <a:lstStyle/>
          <a:p>
            <a:pPr marL="419100" indent="-419100" algn="l" defTabSz="12700">
              <a:lnSpc>
                <a:spcPct val="120000"/>
              </a:lnSpc>
              <a:spcBef>
                <a:spcPts val="11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800"/>
              <a:t>• </a:t>
            </a:r>
            <a:r>
              <a:rPr b="1" sz="1800" u="sng"/>
              <a:t>Theme Toggle</a:t>
            </a:r>
            <a:endParaRPr b="1" u="sng"/>
          </a:p>
          <a:p>
            <a:pPr algn="l"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b="1"/>
              <a:t> </a:t>
            </a:r>
            <a:r>
              <a:t>Switches between light and dark modes using a themeToggle button.</a:t>
            </a:r>
          </a:p>
          <a:p>
            <a:pPr algn="l">
              <a:lnSpc>
                <a:spcPct val="600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 marL="419100" indent="-419100" algn="l" defTabSz="12700">
              <a:spcBef>
                <a:spcPts val="1200"/>
              </a:spcBef>
              <a:tabLst>
                <a:tab pos="317500" algn="r"/>
                <a:tab pos="419100" algn="l"/>
              </a:tabLst>
              <a:defRPr sz="18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• </a:t>
            </a:r>
            <a:r>
              <a:rPr b="1" u="sng"/>
              <a:t>Sidebar Menu</a:t>
            </a:r>
            <a:endParaRPr u="sng"/>
          </a:p>
          <a:p>
            <a:pPr marL="419100" indent="-419100" algn="l" defTabSz="12700">
              <a:spcBef>
                <a:spcPts val="12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• </a:t>
            </a:r>
            <a:r>
              <a:rPr sz="1800"/>
              <a:t>Contains options for navigating songs and toggling between “All Songs” and “Favorites”.</a:t>
            </a:r>
          </a:p>
          <a:p>
            <a:pPr marL="419100" indent="-419100" algn="l" defTabSz="12700">
              <a:spcBef>
                <a:spcPts val="4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• </a:t>
            </a:r>
            <a:r>
              <a:rPr sz="1800"/>
              <a:t>Visibility toggled dynamically (toggleSidebar()).</a:t>
            </a:r>
            <a:endParaRPr sz="1800"/>
          </a:p>
          <a:p>
            <a:pPr marL="419100" indent="-419100" algn="l" defTabSz="12700">
              <a:spcBef>
                <a:spcPts val="2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800"/>
          </a:p>
          <a:p>
            <a:pPr algn="l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140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/>
              <a:t>• </a:t>
            </a:r>
            <a:r>
              <a:rPr sz="1800" u="sng">
                <a:latin typeface="+mn-lt"/>
                <a:ea typeface="+mn-ea"/>
                <a:cs typeface="+mn-cs"/>
                <a:sym typeface="Arial"/>
              </a:rPr>
              <a:t>Favorites Management</a:t>
            </a:r>
            <a:endParaRPr sz="1800" u="sng">
              <a:latin typeface="+mn-lt"/>
              <a:ea typeface="+mn-ea"/>
              <a:cs typeface="+mn-cs"/>
              <a:sym typeface="Arial"/>
            </a:endParaRPr>
          </a:p>
          <a:p>
            <a:pPr marL="419100" indent="-419100" algn="l" defTabSz="12700">
              <a:spcBef>
                <a:spcPts val="12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800"/>
              <a:t>•	 Users can mark/unmark songs as favorites.</a:t>
            </a:r>
            <a:endParaRPr sz="1800"/>
          </a:p>
          <a:p>
            <a:pPr marL="419100" indent="-419100" algn="l" defTabSz="12700">
              <a:spcBef>
                <a:spcPts val="4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/>
              <a:t>	• </a:t>
            </a:r>
            <a:r>
              <a:rPr sz="1800">
                <a:latin typeface="+mn-lt"/>
                <a:ea typeface="+mn-ea"/>
                <a:cs typeface="+mn-cs"/>
                <a:sym typeface="Arial"/>
              </a:rPr>
              <a:t>Favorites</a:t>
            </a:r>
            <a:r>
              <a:rPr sz="1800"/>
              <a:t> are displayed in a separate view.</a:t>
            </a:r>
            <a:endParaRPr sz="1800"/>
          </a:p>
          <a:p>
            <a:pPr marL="419100" indent="-419100" algn="l" defTabSz="12700">
              <a:spcBef>
                <a:spcPts val="200"/>
              </a:spcBef>
              <a:tabLst>
                <a:tab pos="317500" algn="r"/>
                <a:tab pos="419100" algn="l"/>
              </a:tabLst>
              <a:defRPr sz="14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800"/>
          </a:p>
          <a:p>
            <a:pPr marL="419100" indent="-419100" algn="l" defTabSz="12700">
              <a:lnSpc>
                <a:spcPct val="120000"/>
              </a:lnSpc>
              <a:spcBef>
                <a:spcPts val="400"/>
              </a:spcBef>
              <a:tabLst>
                <a:tab pos="317500" algn="r"/>
                <a:tab pos="419100" algn="l"/>
              </a:tabLst>
              <a:defRPr b="1" sz="1800" u="sng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u="none"/>
              <a:t>• </a:t>
            </a:r>
            <a:r>
              <a:t>	Add New Songs</a:t>
            </a:r>
          </a:p>
          <a:p>
            <a:pPr algn="l" defTabSz="12700">
              <a:spcBef>
                <a:spcPts val="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 Option to add custom songs with title, artist, file path, and cover image.</a:t>
            </a:r>
          </a:p>
          <a:p>
            <a:pPr algn="l" defTabSz="12700"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 algn="l" defTabSz="12700">
              <a:lnSpc>
                <a:spcPct val="135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sz="1800" u="sng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u="none"/>
              <a:t>• </a:t>
            </a:r>
            <a:r>
              <a:t>Genres Menu (Placeholder for Future Expansion)</a:t>
            </a:r>
          </a:p>
          <a:p>
            <a:pPr marL="419100" indent="-419100" algn="l" defTabSz="12700">
              <a:spcBef>
                <a:spcPts val="400"/>
              </a:spcBef>
              <a:tabLst>
                <a:tab pos="317500" algn="r"/>
                <a:tab pos="419100" algn="l"/>
              </a:tabLst>
              <a:defRPr sz="1800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	 Prepares for categorising songs based on genres.</a:t>
            </a:r>
          </a:p>
          <a:p>
            <a:pPr marL="419100" indent="-419100" algn="l" defTabSz="12700">
              <a:spcBef>
                <a:spcPts val="1200"/>
              </a:spcBef>
              <a:tabLst>
                <a:tab pos="317500" algn="r"/>
                <a:tab pos="419100" algn="l"/>
              </a:tabLst>
              <a:defRPr b="1" sz="1800" u="sng">
                <a:solidFill>
                  <a:srgbClr val="111111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02" name="TextBox 1"/>
          <p:cNvSpPr txBox="1"/>
          <p:nvPr/>
        </p:nvSpPr>
        <p:spPr>
          <a:xfrm>
            <a:off x="513264" y="260647"/>
            <a:ext cx="5309160" cy="54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Key Features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cover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REPRESENTATION OF KEY FEATURES</a:t>
            </a:r>
          </a:p>
        </p:txBody>
      </p:sp>
      <p:sp>
        <p:nvSpPr>
          <p:cNvPr id="105" name="TextBox 3"/>
          <p:cNvSpPr txBox="1"/>
          <p:nvPr/>
        </p:nvSpPr>
        <p:spPr>
          <a:xfrm>
            <a:off x="225231" y="2398230"/>
            <a:ext cx="3652975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984807"/>
                </a:solidFill>
              </a:defRPr>
            </a:pPr>
            <a:r>
              <a:t>These are the  Functional buttons </a:t>
            </a:r>
          </a:p>
          <a:p>
            <a:pPr>
              <a:defRPr>
                <a:solidFill>
                  <a:srgbClr val="984807"/>
                </a:solidFill>
              </a:defRPr>
            </a:pPr>
            <a:r>
              <a:t>We have used for better design</a:t>
            </a:r>
          </a:p>
        </p:txBody>
      </p:sp>
      <p:sp>
        <p:nvSpPr>
          <p:cNvPr id="106" name="TextBox 4"/>
          <p:cNvSpPr txBox="1"/>
          <p:nvPr/>
        </p:nvSpPr>
        <p:spPr>
          <a:xfrm>
            <a:off x="305560" y="4727326"/>
            <a:ext cx="3125836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984807"/>
                </a:solidFill>
              </a:defRPr>
            </a:pPr>
            <a:r>
              <a:t>These are the functional buttons</a:t>
            </a:r>
          </a:p>
          <a:p>
            <a:pPr>
              <a:defRPr>
                <a:solidFill>
                  <a:srgbClr val="984807"/>
                </a:solidFill>
              </a:defRPr>
            </a:pPr>
            <a:r>
              <a:t>For volume adjustment</a:t>
            </a:r>
          </a:p>
        </p:txBody>
      </p:sp>
      <p:pic>
        <p:nvPicPr>
          <p:cNvPr id="10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840" y="3907888"/>
            <a:ext cx="3384377" cy="824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Content Placeholder 14" descr="Content Placeholder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840" y="1417019"/>
            <a:ext cx="3096058" cy="981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0074" y="2492896"/>
            <a:ext cx="3105583" cy="150516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TextBox 17"/>
          <p:cNvSpPr txBox="1"/>
          <p:nvPr/>
        </p:nvSpPr>
        <p:spPr>
          <a:xfrm>
            <a:off x="5121776" y="3996842"/>
            <a:ext cx="3482936" cy="625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984807"/>
                </a:solidFill>
              </a:defRPr>
            </a:lvl1pPr>
          </a:lstStyle>
          <a:p>
            <a:pPr/>
            <a:r>
              <a:t>This is Fully Functional Progress Bar of Songs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4000"/>
</p:sld>
</file>

<file path=ppt/theme/theme1.xml><?xml version="1.0" encoding="utf-8"?>
<a:theme xmlns:a="http://schemas.openxmlformats.org/drawingml/2006/main" xmlns:r="http://schemas.openxmlformats.org/officeDocument/2006/relationships" name="Bubble Sort">
  <a:themeElements>
    <a:clrScheme name="Bubble Sor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ubble Sort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Bubble Sor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ubble Sort">
  <a:themeElements>
    <a:clrScheme name="Bubble Sor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Bubble Sort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Bubble Sor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